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8" r:id="rId4"/>
    <p:sldId id="258" r:id="rId5"/>
    <p:sldId id="259" r:id="rId6"/>
    <p:sldId id="270" r:id="rId7"/>
    <p:sldId id="278" r:id="rId8"/>
    <p:sldId id="273" r:id="rId9"/>
    <p:sldId id="279" r:id="rId10"/>
    <p:sldId id="271" r:id="rId11"/>
    <p:sldId id="285" r:id="rId12"/>
    <p:sldId id="282" r:id="rId13"/>
    <p:sldId id="276" r:id="rId14"/>
    <p:sldId id="283" r:id="rId15"/>
    <p:sldId id="284" r:id="rId16"/>
    <p:sldId id="263" r:id="rId17"/>
    <p:sldId id="286" r:id="rId18"/>
    <p:sldId id="269" r:id="rId19"/>
    <p:sldId id="280" r:id="rId20"/>
    <p:sldId id="281" r:id="rId21"/>
  </p:sldIdLst>
  <p:sldSz cx="12198350" cy="6858000"/>
  <p:notesSz cx="6858000" cy="9144000"/>
  <p:embeddedFontLst>
    <p:embeddedFont>
      <p:font typeface="Minion" panose="020B0604020202020204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354" y="7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17-12-2018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74639" y="1052736"/>
            <a:ext cx="10441160" cy="1656184"/>
          </a:xfrm>
        </p:spPr>
        <p:txBody>
          <a:bodyPr/>
          <a:lstStyle/>
          <a:p>
            <a:r>
              <a:rPr lang="nl-NL" dirty="0"/>
              <a:t>2017 Dutch General </a:t>
            </a:r>
            <a:r>
              <a:rPr lang="nl-NL" dirty="0" err="1"/>
              <a:t>Elections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l-NL" dirty="0"/>
              <a:t>Ilse van Beelen </a:t>
            </a:r>
            <a:r>
              <a:rPr lang="nl-NL" dirty="0" err="1"/>
              <a:t>and</a:t>
            </a:r>
            <a:r>
              <a:rPr lang="nl-NL" dirty="0"/>
              <a:t> Floor Komen | Leiden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</a:t>
            </a:r>
            <a:r>
              <a:rPr lang="nl-NL" dirty="0" smtClean="0"/>
              <a:t>model 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671177" cy="4795836"/>
          </a:xfrm>
        </p:spPr>
        <p:txBody>
          <a:bodyPr/>
          <a:lstStyle/>
          <a:p>
            <a:r>
              <a:rPr lang="en-US" dirty="0" smtClean="0"/>
              <a:t>GLM </a:t>
            </a:r>
            <a:r>
              <a:rPr lang="en-US" dirty="0" smtClean="0"/>
              <a:t>binomial</a:t>
            </a:r>
          </a:p>
          <a:p>
            <a:r>
              <a:rPr lang="en-US" dirty="0" smtClean="0"/>
              <a:t>Response variable is fraction</a:t>
            </a:r>
          </a:p>
          <a:p>
            <a:r>
              <a:rPr lang="en-US" dirty="0" smtClean="0"/>
              <a:t>Logit as link function </a:t>
            </a:r>
            <a:endParaRPr lang="en-US" dirty="0" smtClean="0"/>
          </a:p>
          <a:p>
            <a:endParaRPr lang="en-US" b="1" dirty="0"/>
          </a:p>
          <a:p>
            <a:r>
              <a:rPr lang="nl-NL" b="1" dirty="0" smtClean="0"/>
              <a:t>Model </a:t>
            </a:r>
            <a:r>
              <a:rPr lang="nl-NL" b="1" dirty="0"/>
              <a:t>: </a:t>
            </a:r>
            <a:r>
              <a:rPr lang="nl-NL" dirty="0"/>
              <a:t>CDA </a:t>
            </a:r>
            <a:r>
              <a:rPr lang="nl-NL" dirty="0" smtClean="0"/>
              <a:t>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Urbanity</a:t>
            </a:r>
            <a:r>
              <a:rPr lang="nl-NL" dirty="0"/>
              <a:t> index +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educated</a:t>
            </a:r>
            <a:r>
              <a:rPr lang="nl-NL" dirty="0"/>
              <a:t> </a:t>
            </a:r>
            <a:r>
              <a:rPr lang="nl-NL" dirty="0" smtClean="0"/>
              <a:t>+ </a:t>
            </a:r>
            <a:r>
              <a:rPr lang="nl-NL" dirty="0" err="1"/>
              <a:t>Fraction</a:t>
            </a:r>
            <a:r>
              <a:rPr lang="nl-NL" dirty="0"/>
              <a:t> 60plus + Non western</a:t>
            </a:r>
          </a:p>
          <a:p>
            <a:endParaRPr lang="en-US" b="1" dirty="0" smtClean="0"/>
          </a:p>
          <a:p>
            <a:r>
              <a:rPr lang="en-US" b="1" dirty="0" smtClean="0"/>
              <a:t>Model: </a:t>
            </a:r>
            <a:r>
              <a:rPr lang="nl-NL" dirty="0" smtClean="0"/>
              <a:t>GL 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educated</a:t>
            </a:r>
            <a:r>
              <a:rPr lang="nl-NL" dirty="0" smtClean="0"/>
              <a:t> </a:t>
            </a:r>
            <a:r>
              <a:rPr lang="nl-NL" dirty="0"/>
              <a:t>+ </a:t>
            </a:r>
            <a:r>
              <a:rPr lang="nl-NL" dirty="0" err="1" smtClean="0"/>
              <a:t>Mean</a:t>
            </a:r>
            <a:r>
              <a:rPr lang="nl-NL" dirty="0" smtClean="0"/>
              <a:t> </a:t>
            </a:r>
            <a:r>
              <a:rPr lang="nl-NL" dirty="0" err="1" smtClean="0"/>
              <a:t>income</a:t>
            </a:r>
            <a:r>
              <a:rPr lang="nl-NL" dirty="0"/>
              <a:t>+ </a:t>
            </a:r>
            <a:r>
              <a:rPr lang="nl-NL" dirty="0" err="1" smtClean="0"/>
              <a:t>Fraction</a:t>
            </a:r>
            <a:r>
              <a:rPr lang="nl-NL" dirty="0" smtClean="0"/>
              <a:t> 60plus </a:t>
            </a:r>
            <a:r>
              <a:rPr lang="nl-NL" dirty="0"/>
              <a:t>+ </a:t>
            </a:r>
            <a:r>
              <a:rPr lang="nl-NL" dirty="0" smtClean="0"/>
              <a:t>Non western</a:t>
            </a:r>
            <a:endParaRPr lang="nl-NL" dirty="0"/>
          </a:p>
          <a:p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953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671177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</a:t>
            </a:r>
            <a:r>
              <a:rPr lang="nl-NL" b="1" dirty="0" smtClean="0"/>
              <a:t>: </a:t>
            </a:r>
            <a:r>
              <a:rPr lang="nl-NL" dirty="0"/>
              <a:t>CDA </a:t>
            </a:r>
            <a:r>
              <a:rPr lang="nl-NL" dirty="0" smtClean="0"/>
              <a:t>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 smtClean="0"/>
              <a:t>Urbanity</a:t>
            </a:r>
            <a:r>
              <a:rPr lang="nl-NL" dirty="0" smtClean="0"/>
              <a:t> index </a:t>
            </a:r>
            <a:r>
              <a:rPr lang="nl-NL" dirty="0"/>
              <a:t>+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educated</a:t>
            </a:r>
            <a:r>
              <a:rPr lang="nl-NL" dirty="0" smtClean="0"/>
              <a:t> + </a:t>
            </a:r>
            <a:r>
              <a:rPr lang="nl-NL" dirty="0" err="1" smtClean="0"/>
              <a:t>Mean</a:t>
            </a:r>
            <a:r>
              <a:rPr lang="nl-NL" dirty="0" smtClean="0"/>
              <a:t> </a:t>
            </a:r>
            <a:r>
              <a:rPr lang="nl-NL" dirty="0" err="1" smtClean="0"/>
              <a:t>income</a:t>
            </a:r>
            <a:r>
              <a:rPr lang="nl-NL" dirty="0" smtClean="0"/>
              <a:t> + </a:t>
            </a:r>
            <a:r>
              <a:rPr lang="nl-NL" dirty="0" err="1" smtClean="0"/>
              <a:t>Fraction</a:t>
            </a:r>
            <a:r>
              <a:rPr lang="nl-NL" dirty="0" smtClean="0"/>
              <a:t> 60plus + Non </a:t>
            </a:r>
            <a:r>
              <a:rPr lang="nl-NL" dirty="0" smtClean="0"/>
              <a:t>western</a:t>
            </a:r>
          </a:p>
          <a:p>
            <a:r>
              <a:rPr lang="en-US" dirty="0" smtClean="0"/>
              <a:t>AIC = 6557.7</a:t>
            </a:r>
          </a:p>
          <a:p>
            <a:r>
              <a:rPr lang="en-US" dirty="0" smtClean="0"/>
              <a:t>Null deviance: 7653.4</a:t>
            </a:r>
          </a:p>
          <a:p>
            <a:r>
              <a:rPr lang="en-US" dirty="0" smtClean="0"/>
              <a:t>Residual deviance: 4093.1</a:t>
            </a:r>
            <a:endParaRPr lang="nl-NL" dirty="0"/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10" name="Tekstvak 9">
            <a:extLst>
              <a:ext uri="{FF2B5EF4-FFF2-40B4-BE49-F238E27FC236}">
                <a16:creationId xmlns="" xmlns:a16="http://schemas.microsoft.com/office/drawing/2014/main" id="{440233FA-7306-4A88-A196-7933909C9D39}"/>
              </a:ext>
            </a:extLst>
          </p:cNvPr>
          <p:cNvSpPr txBox="1"/>
          <p:nvPr/>
        </p:nvSpPr>
        <p:spPr>
          <a:xfrm>
            <a:off x="1994719" y="2884090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="" xmlns:a16="http://schemas.microsoft.com/office/drawing/2014/main" id="{5200B79D-C862-42D0-9D45-C577772A3AD2}"/>
              </a:ext>
            </a:extLst>
          </p:cNvPr>
          <p:cNvSpPr txBox="1"/>
          <p:nvPr/>
        </p:nvSpPr>
        <p:spPr>
          <a:xfrm>
            <a:off x="7539335" y="2790922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 smtClean="0">
                <a:solidFill>
                  <a:schemeClr val="bg2"/>
                </a:solidFill>
              </a:rPr>
              <a:t>Anova</a:t>
            </a:r>
            <a:r>
              <a:rPr lang="nl-NL" noProof="0" dirty="0" smtClean="0">
                <a:solidFill>
                  <a:schemeClr val="bg2"/>
                </a:solidFill>
              </a:rPr>
              <a:t> </a:t>
            </a:r>
            <a:r>
              <a:rPr lang="nl-NL" noProof="0" dirty="0" err="1" smtClean="0">
                <a:solidFill>
                  <a:schemeClr val="bg2"/>
                </a:solidFill>
              </a:rPr>
              <a:t>table</a:t>
            </a:r>
            <a:endParaRPr lang="nl-NL" noProof="0" dirty="0">
              <a:solidFill>
                <a:schemeClr val="bg2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63" y="3446448"/>
            <a:ext cx="5878323" cy="195053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4" y="3244130"/>
            <a:ext cx="6121907" cy="25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147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Final</a:t>
            </a:r>
            <a:r>
              <a:rPr lang="nl-NL" dirty="0" smtClean="0"/>
              <a:t> model CDA 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 smtClean="0"/>
              <a:t>Model: </a:t>
            </a:r>
            <a:r>
              <a:rPr lang="nl-NL" dirty="0"/>
              <a:t>CDA </a:t>
            </a:r>
            <a:r>
              <a:rPr lang="nl-NL" dirty="0" smtClean="0"/>
              <a:t>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 smtClean="0"/>
              <a:t>Urbanity</a:t>
            </a:r>
            <a:r>
              <a:rPr lang="nl-NL" dirty="0" smtClean="0"/>
              <a:t> index </a:t>
            </a:r>
            <a:r>
              <a:rPr lang="nl-NL" dirty="0"/>
              <a:t>+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educated</a:t>
            </a:r>
            <a:r>
              <a:rPr lang="nl-NL" dirty="0" smtClean="0"/>
              <a:t> + </a:t>
            </a:r>
            <a:r>
              <a:rPr lang="nl-NL" dirty="0" err="1" smtClean="0"/>
              <a:t>Fraction</a:t>
            </a:r>
            <a:r>
              <a:rPr lang="nl-NL" dirty="0" smtClean="0"/>
              <a:t> 60plus + Non </a:t>
            </a:r>
            <a:r>
              <a:rPr lang="nl-NL" dirty="0" smtClean="0"/>
              <a:t>western</a:t>
            </a:r>
          </a:p>
          <a:p>
            <a:r>
              <a:rPr lang="en-US" dirty="0" smtClean="0"/>
              <a:t>AIC = 6583.9</a:t>
            </a:r>
          </a:p>
          <a:p>
            <a:r>
              <a:rPr lang="en-US" dirty="0" smtClean="0"/>
              <a:t>Null deviance: 7653.4</a:t>
            </a:r>
          </a:p>
          <a:p>
            <a:r>
              <a:rPr lang="en-US" dirty="0" smtClean="0"/>
              <a:t>Residual deviance: 4121.3</a:t>
            </a:r>
            <a:endParaRPr lang="en-US" dirty="0"/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800" y="3460023"/>
            <a:ext cx="4708927" cy="175305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" y="3025978"/>
            <a:ext cx="6193399" cy="2294719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="" xmlns:a16="http://schemas.microsoft.com/office/drawing/2014/main" id="{440233FA-7306-4A88-A196-7933909C9D39}"/>
              </a:ext>
            </a:extLst>
          </p:cNvPr>
          <p:cNvSpPr txBox="1"/>
          <p:nvPr/>
        </p:nvSpPr>
        <p:spPr>
          <a:xfrm>
            <a:off x="2210743" y="2845958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="" xmlns:a16="http://schemas.microsoft.com/office/drawing/2014/main" id="{5200B79D-C862-42D0-9D45-C577772A3AD2}"/>
              </a:ext>
            </a:extLst>
          </p:cNvPr>
          <p:cNvSpPr txBox="1"/>
          <p:nvPr/>
        </p:nvSpPr>
        <p:spPr>
          <a:xfrm>
            <a:off x="7482091" y="2845958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 smtClean="0">
                <a:solidFill>
                  <a:schemeClr val="bg2"/>
                </a:solidFill>
              </a:rPr>
              <a:t>Anova</a:t>
            </a:r>
            <a:r>
              <a:rPr lang="nl-NL" noProof="0" dirty="0" smtClean="0">
                <a:solidFill>
                  <a:schemeClr val="bg2"/>
                </a:solidFill>
              </a:rPr>
              <a:t> </a:t>
            </a:r>
            <a:r>
              <a:rPr lang="nl-NL" noProof="0" dirty="0" err="1" smtClean="0">
                <a:solidFill>
                  <a:schemeClr val="bg2"/>
                </a:solidFill>
              </a:rPr>
              <a:t>table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8272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Assumptions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13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1264593"/>
            <a:ext cx="10354605" cy="45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762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Assumptions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14</a:t>
            </a:fld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6" y="1252836"/>
            <a:ext cx="10211783" cy="44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625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variable plots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79" y="1106133"/>
            <a:ext cx="8142785" cy="50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719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70562" y="377280"/>
            <a:ext cx="11389024" cy="432048"/>
          </a:xfrm>
        </p:spPr>
        <p:txBody>
          <a:bodyPr/>
          <a:lstStyle/>
          <a:p>
            <a:r>
              <a:rPr lang="en-US" dirty="0" smtClean="0"/>
              <a:t>Cross validation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4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671177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</a:t>
            </a:r>
            <a:r>
              <a:rPr lang="nl-NL" b="1" dirty="0" smtClean="0"/>
              <a:t>: </a:t>
            </a:r>
            <a:r>
              <a:rPr lang="nl-NL" dirty="0"/>
              <a:t>CDA </a:t>
            </a:r>
            <a:r>
              <a:rPr lang="nl-NL" dirty="0" smtClean="0"/>
              <a:t>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 smtClean="0"/>
              <a:t>Urbanity</a:t>
            </a:r>
            <a:r>
              <a:rPr lang="nl-NL" dirty="0" smtClean="0"/>
              <a:t> index </a:t>
            </a:r>
            <a:r>
              <a:rPr lang="nl-NL" dirty="0"/>
              <a:t>+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educated</a:t>
            </a:r>
            <a:r>
              <a:rPr lang="nl-NL" dirty="0" smtClean="0"/>
              <a:t> + </a:t>
            </a:r>
            <a:r>
              <a:rPr lang="nl-NL" dirty="0" err="1" smtClean="0"/>
              <a:t>Fraction</a:t>
            </a:r>
            <a:r>
              <a:rPr lang="nl-NL" dirty="0" smtClean="0"/>
              <a:t> 60plus + Non </a:t>
            </a:r>
            <a:r>
              <a:rPr lang="nl-NL" dirty="0" smtClean="0"/>
              <a:t>western</a:t>
            </a:r>
          </a:p>
          <a:p>
            <a:pPr marL="0" indent="0">
              <a:buNone/>
            </a:pPr>
            <a:r>
              <a:rPr lang="en-US" b="1" dirty="0"/>
              <a:t>Model: </a:t>
            </a:r>
            <a:r>
              <a:rPr lang="nl-NL" dirty="0"/>
              <a:t>GL 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educated</a:t>
            </a:r>
            <a:r>
              <a:rPr lang="nl-NL" dirty="0"/>
              <a:t> +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income</a:t>
            </a:r>
            <a:r>
              <a:rPr lang="nl-NL" dirty="0"/>
              <a:t>+ </a:t>
            </a:r>
            <a:r>
              <a:rPr lang="nl-NL" dirty="0" err="1"/>
              <a:t>Fraction</a:t>
            </a:r>
            <a:r>
              <a:rPr lang="nl-NL" dirty="0"/>
              <a:t> 60plus + Non </a:t>
            </a:r>
            <a:r>
              <a:rPr lang="nl-NL" dirty="0" smtClean="0"/>
              <a:t>western</a:t>
            </a:r>
            <a:endParaRPr lang="nl-NL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5-fold</a:t>
            </a:r>
          </a:p>
          <a:p>
            <a:r>
              <a:rPr lang="en-US" dirty="0" smtClean="0"/>
              <a:t>Percentage of variance explained: </a:t>
            </a:r>
          </a:p>
          <a:p>
            <a:pPr lvl="1"/>
            <a:r>
              <a:rPr lang="en-US" dirty="0" smtClean="0"/>
              <a:t>CDA 48.9 % </a:t>
            </a:r>
          </a:p>
          <a:p>
            <a:pPr lvl="1"/>
            <a:r>
              <a:rPr lang="en-US" dirty="0" smtClean="0"/>
              <a:t>GL 73.7 %</a:t>
            </a:r>
          </a:p>
          <a:p>
            <a:endParaRPr lang="nl-NL" dirty="0"/>
          </a:p>
          <a:p>
            <a:pPr marL="0" indent="0">
              <a:buNone/>
            </a:pPr>
            <a:endParaRPr lang="nl-NL" b="1" dirty="0"/>
          </a:p>
        </p:txBody>
      </p:sp>
      <p:pic>
        <p:nvPicPr>
          <p:cNvPr id="2052" name="Picture 4" descr="Afbeeldingsresultaat voor cross va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43" y="3284984"/>
            <a:ext cx="9525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8321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Conclusions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671177" cy="4795836"/>
          </a:xfrm>
        </p:spPr>
        <p:txBody>
          <a:bodyPr/>
          <a:lstStyle/>
          <a:p>
            <a:r>
              <a:rPr lang="en-US" sz="2000" dirty="0"/>
              <a:t>Netherlands has 13 </a:t>
            </a:r>
            <a:r>
              <a:rPr lang="en-US" sz="2000" dirty="0" smtClean="0"/>
              <a:t>parties</a:t>
            </a:r>
            <a:endParaRPr lang="en-US" sz="2000" dirty="0" smtClean="0"/>
          </a:p>
          <a:p>
            <a:r>
              <a:rPr lang="en-US" sz="2000" dirty="0" smtClean="0"/>
              <a:t>We can not draw hard conclusions about the voting trends based on </a:t>
            </a:r>
            <a:r>
              <a:rPr lang="en-US" sz="2000" smtClean="0"/>
              <a:t>demoographics</a:t>
            </a:r>
            <a:endParaRPr lang="en-US" sz="2000" dirty="0" smtClean="0"/>
          </a:p>
          <a:p>
            <a:r>
              <a:rPr lang="en-US" sz="2000" dirty="0" smtClean="0"/>
              <a:t>Lot of small municipalities with high influence</a:t>
            </a:r>
          </a:p>
          <a:p>
            <a:pPr marL="0" indent="0">
              <a:buNone/>
            </a:pPr>
            <a:endParaRPr lang="en-US" sz="2800" b="1" dirty="0" smtClean="0"/>
          </a:p>
          <a:p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2921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02991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GroenLinks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1: </a:t>
            </a:r>
            <a:r>
              <a:rPr lang="nl-NL" dirty="0"/>
              <a:t>GL </a:t>
            </a:r>
            <a:r>
              <a:rPr lang="nl-NL" dirty="0" smtClean="0"/>
              <a:t>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Perc_60plus + </a:t>
            </a:r>
            <a:r>
              <a:rPr lang="nl-NL" dirty="0" err="1" smtClean="0"/>
              <a:t>Non_west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AIC: 3842</a:t>
            </a:r>
          </a:p>
          <a:p>
            <a:pPr marL="0" indent="0">
              <a:buNone/>
            </a:pPr>
            <a:r>
              <a:rPr lang="nl-NL" dirty="0" err="1" smtClean="0"/>
              <a:t>Null</a:t>
            </a:r>
            <a:r>
              <a:rPr lang="nl-NL" dirty="0" smtClean="0"/>
              <a:t> </a:t>
            </a:r>
            <a:r>
              <a:rPr lang="nl-NL" dirty="0" err="1" smtClean="0"/>
              <a:t>deviance</a:t>
            </a:r>
            <a:r>
              <a:rPr lang="nl-NL" dirty="0" smtClean="0"/>
              <a:t>: 4428 </a:t>
            </a:r>
          </a:p>
          <a:p>
            <a:pPr marL="0" indent="0">
              <a:buNone/>
            </a:pPr>
            <a:r>
              <a:rPr lang="en-US" dirty="0" smtClean="0"/>
              <a:t>Residual deviance: 1634</a:t>
            </a:r>
            <a:endParaRPr lang="nl-NL" dirty="0"/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="" xmlns:a16="http://schemas.microsoft.com/office/drawing/2014/main" id="{227A5690-A345-4C4C-8CB1-244D20482663}"/>
              </a:ext>
            </a:extLst>
          </p:cNvPr>
          <p:cNvSpPr txBox="1"/>
          <p:nvPr/>
        </p:nvSpPr>
        <p:spPr>
          <a:xfrm>
            <a:off x="2138735" y="2932906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="" xmlns:a16="http://schemas.microsoft.com/office/drawing/2014/main" id="{12F9FFD8-9EAC-4A0C-9164-6B93A7A74CC7}"/>
              </a:ext>
            </a:extLst>
          </p:cNvPr>
          <p:cNvSpPr txBox="1"/>
          <p:nvPr/>
        </p:nvSpPr>
        <p:spPr>
          <a:xfrm>
            <a:off x="7611343" y="1598382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Added</a:t>
            </a:r>
            <a:r>
              <a:rPr lang="nl-NL" dirty="0">
                <a:solidFill>
                  <a:schemeClr val="bg2"/>
                </a:solidFill>
              </a:rPr>
              <a:t>-</a:t>
            </a:r>
            <a:r>
              <a:rPr lang="nl-NL" dirty="0" err="1">
                <a:solidFill>
                  <a:schemeClr val="bg2"/>
                </a:solidFill>
              </a:rPr>
              <a:t>Variable</a:t>
            </a:r>
            <a:r>
              <a:rPr lang="nl-NL" dirty="0">
                <a:solidFill>
                  <a:schemeClr val="bg2"/>
                </a:solidFill>
              </a:rPr>
              <a:t> Plots</a:t>
            </a:r>
            <a:endParaRPr lang="nl-NL" noProof="0" dirty="0">
              <a:solidFill>
                <a:schemeClr val="bg2"/>
              </a:solidFill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="" xmlns:a16="http://schemas.microsoft.com/office/drawing/2014/main" id="{2FEE017B-1F0C-498E-824C-645BB833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2" y="3501008"/>
            <a:ext cx="5993030" cy="2103936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="" xmlns:a16="http://schemas.microsoft.com/office/drawing/2014/main" id="{45CB3322-B0D0-4BCC-9AE0-688F3B99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43" y="2189160"/>
            <a:ext cx="2448272" cy="41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9746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Index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  <a:p>
            <a:r>
              <a:rPr lang="nl-NL" dirty="0"/>
              <a:t>Data cleaning</a:t>
            </a:r>
          </a:p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Formulate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Final</a:t>
            </a:r>
            <a:r>
              <a:rPr lang="nl-NL" dirty="0"/>
              <a:t> model</a:t>
            </a:r>
          </a:p>
          <a:p>
            <a:r>
              <a:rPr lang="nl-NL" dirty="0" err="1" smtClean="0"/>
              <a:t>Discussion</a:t>
            </a:r>
            <a:r>
              <a:rPr lang="nl-NL" dirty="0" smtClean="0"/>
              <a:t> &amp; cross-</a:t>
            </a:r>
            <a:r>
              <a:rPr lang="nl-NL" dirty="0" err="1" smtClean="0"/>
              <a:t>validation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="" xmlns:a16="http://schemas.microsoft.com/office/drawing/2014/main" id="{1CFFAB62-DC34-4A81-9E57-967CF85401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23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GroenLinks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2: </a:t>
            </a:r>
            <a:r>
              <a:rPr lang="nl-NL" dirty="0"/>
              <a:t>GL </a:t>
            </a:r>
            <a:r>
              <a:rPr lang="nl-NL" dirty="0" smtClean="0"/>
              <a:t>~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Perc_60plus + </a:t>
            </a:r>
            <a:r>
              <a:rPr lang="nl-NL" dirty="0" err="1" smtClean="0"/>
              <a:t>Non_west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AIC: 3841.8</a:t>
            </a:r>
          </a:p>
          <a:p>
            <a:pPr marL="0" indent="0">
              <a:buNone/>
            </a:pPr>
            <a:r>
              <a:rPr lang="nl-NL" dirty="0" err="1" smtClean="0"/>
              <a:t>Null</a:t>
            </a:r>
            <a:r>
              <a:rPr lang="nl-NL" dirty="0" smtClean="0"/>
              <a:t> </a:t>
            </a:r>
            <a:r>
              <a:rPr lang="nl-NL" dirty="0" err="1" smtClean="0"/>
              <a:t>deviance</a:t>
            </a:r>
            <a:r>
              <a:rPr lang="nl-NL" dirty="0" smtClean="0"/>
              <a:t>: 4428</a:t>
            </a:r>
          </a:p>
          <a:p>
            <a:pPr marL="0" indent="0">
              <a:buNone/>
            </a:pPr>
            <a:r>
              <a:rPr lang="en-US" dirty="0" smtClean="0"/>
              <a:t>Residual deviance: 1633.8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 </a:t>
            </a:r>
            <a:endParaRPr lang="nl-NL" dirty="0"/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="" xmlns:a16="http://schemas.microsoft.com/office/drawing/2014/main" id="{227A5690-A345-4C4C-8CB1-244D20482663}"/>
              </a:ext>
            </a:extLst>
          </p:cNvPr>
          <p:cNvSpPr txBox="1"/>
          <p:nvPr/>
        </p:nvSpPr>
        <p:spPr>
          <a:xfrm>
            <a:off x="2210743" y="2747614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="" xmlns:a16="http://schemas.microsoft.com/office/drawing/2014/main" id="{12F9FFD8-9EAC-4A0C-9164-6B93A7A74CC7}"/>
              </a:ext>
            </a:extLst>
          </p:cNvPr>
          <p:cNvSpPr txBox="1"/>
          <p:nvPr/>
        </p:nvSpPr>
        <p:spPr>
          <a:xfrm>
            <a:off x="7611343" y="1547977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Added</a:t>
            </a:r>
            <a:r>
              <a:rPr lang="nl-NL" dirty="0">
                <a:solidFill>
                  <a:schemeClr val="bg2"/>
                </a:solidFill>
              </a:rPr>
              <a:t>-</a:t>
            </a:r>
            <a:r>
              <a:rPr lang="nl-NL" dirty="0" err="1">
                <a:solidFill>
                  <a:schemeClr val="bg2"/>
                </a:solidFill>
              </a:rPr>
              <a:t>Variable</a:t>
            </a:r>
            <a:r>
              <a:rPr lang="nl-NL" dirty="0">
                <a:solidFill>
                  <a:schemeClr val="bg2"/>
                </a:solidFill>
              </a:rPr>
              <a:t> Plots</a:t>
            </a:r>
            <a:endParaRPr lang="nl-NL" noProof="0" dirty="0">
              <a:solidFill>
                <a:schemeClr val="bg2"/>
              </a:solidFill>
            </a:endParaRPr>
          </a:p>
        </p:txBody>
      </p:sp>
      <p:pic>
        <p:nvPicPr>
          <p:cNvPr id="14" name="Afbeelding 13">
            <a:extLst>
              <a:ext uri="{FF2B5EF4-FFF2-40B4-BE49-F238E27FC236}">
                <a16:creationId xmlns="" xmlns:a16="http://schemas.microsoft.com/office/drawing/2014/main" id="{4B80963D-6835-4075-BB75-3C81BD06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2" y="3212976"/>
            <a:ext cx="6358525" cy="2232248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="" xmlns:a16="http://schemas.microsoft.com/office/drawing/2014/main" id="{C77AA257-E871-484C-9B71-D4E2E14EC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95" y="2031178"/>
            <a:ext cx="2564925" cy="43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9016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</p:txBody>
      </p:sp>
      <p:sp>
        <p:nvSpPr>
          <p:cNvPr id="8" name="Tijdelijke aanduiding voor verticale tekst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b="1" dirty="0" err="1"/>
              <a:t>What</a:t>
            </a:r>
            <a:r>
              <a:rPr lang="nl-NL" b="1" dirty="0"/>
              <a:t> is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influence</a:t>
            </a:r>
            <a:r>
              <a:rPr lang="nl-NL" b="1" dirty="0"/>
              <a:t> of </a:t>
            </a:r>
            <a:r>
              <a:rPr lang="nl-NL" b="1" dirty="0" err="1"/>
              <a:t>demographics</a:t>
            </a:r>
            <a:r>
              <a:rPr lang="nl-NL" b="1" dirty="0"/>
              <a:t> of a </a:t>
            </a:r>
            <a:r>
              <a:rPr lang="nl-NL" b="1" dirty="0" err="1"/>
              <a:t>municipality</a:t>
            </a:r>
            <a:r>
              <a:rPr lang="nl-NL" b="1" dirty="0"/>
              <a:t> </a:t>
            </a:r>
            <a:r>
              <a:rPr lang="nl-NL" b="1" dirty="0" smtClean="0"/>
              <a:t>on </a:t>
            </a:r>
            <a:r>
              <a:rPr lang="nl-NL" b="1" dirty="0" err="1" smtClean="0"/>
              <a:t>who</a:t>
            </a:r>
            <a:r>
              <a:rPr lang="nl-NL" b="1" dirty="0" smtClean="0"/>
              <a:t> </a:t>
            </a:r>
            <a:r>
              <a:rPr lang="nl-NL" b="1" dirty="0" err="1" smtClean="0"/>
              <a:t>the</a:t>
            </a:r>
            <a:r>
              <a:rPr lang="nl-NL" b="1" dirty="0" smtClean="0"/>
              <a:t> </a:t>
            </a:r>
            <a:r>
              <a:rPr lang="nl-NL" b="1" dirty="0" err="1" smtClean="0"/>
              <a:t>residents</a:t>
            </a:r>
            <a:r>
              <a:rPr lang="nl-NL" b="1" dirty="0" smtClean="0"/>
              <a:t> </a:t>
            </a:r>
            <a:r>
              <a:rPr lang="nl-NL" b="1" dirty="0" err="1" smtClean="0"/>
              <a:t>voted</a:t>
            </a:r>
            <a:r>
              <a:rPr lang="nl-NL" b="1" dirty="0" smtClean="0"/>
              <a:t> </a:t>
            </a:r>
            <a:r>
              <a:rPr lang="nl-NL" b="1" dirty="0" err="1" smtClean="0"/>
              <a:t>for</a:t>
            </a:r>
            <a:r>
              <a:rPr lang="nl-NL" b="1" dirty="0" smtClean="0"/>
              <a:t> </a:t>
            </a:r>
            <a:r>
              <a:rPr lang="nl-NL" b="1" dirty="0" err="1"/>
              <a:t>during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2017 </a:t>
            </a:r>
            <a:r>
              <a:rPr lang="nl-NL" b="1" dirty="0" err="1"/>
              <a:t>general</a:t>
            </a:r>
            <a:r>
              <a:rPr lang="nl-NL" b="1" dirty="0"/>
              <a:t> </a:t>
            </a:r>
            <a:r>
              <a:rPr lang="nl-NL" b="1" dirty="0" err="1"/>
              <a:t>election</a:t>
            </a:r>
            <a:r>
              <a:rPr lang="nl-NL" b="1" dirty="0"/>
              <a:t> in </a:t>
            </a:r>
            <a:r>
              <a:rPr lang="nl-NL" b="1" dirty="0" err="1"/>
              <a:t>the</a:t>
            </a:r>
            <a:r>
              <a:rPr lang="nl-NL" b="1" dirty="0"/>
              <a:t> Netherlands?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/>
              <a:t>Data Sampling</a:t>
            </a:r>
          </a:p>
          <a:p>
            <a:r>
              <a:rPr lang="en-US" dirty="0"/>
              <a:t>Parties to research: CDA and </a:t>
            </a:r>
            <a:r>
              <a:rPr lang="en-US" dirty="0" err="1"/>
              <a:t>GroenLinks</a:t>
            </a:r>
            <a:endParaRPr lang="en-US" dirty="0"/>
          </a:p>
          <a:p>
            <a:pPr lvl="1"/>
            <a:r>
              <a:rPr lang="en-US" dirty="0"/>
              <a:t>Two different parties</a:t>
            </a:r>
          </a:p>
          <a:p>
            <a:pPr lvl="1"/>
            <a:r>
              <a:rPr lang="en-US" dirty="0"/>
              <a:t>Not to extreme </a:t>
            </a:r>
          </a:p>
          <a:p>
            <a:r>
              <a:rPr lang="en-US" dirty="0"/>
              <a:t>Demographics: Amount of 60+ residents, Non-west residents,</a:t>
            </a:r>
          </a:p>
          <a:p>
            <a:pPr marL="0" indent="0">
              <a:buNone/>
            </a:pPr>
            <a:r>
              <a:rPr lang="en-US" dirty="0"/>
              <a:t>     mean income, highly educated residents</a:t>
            </a:r>
          </a:p>
          <a:p>
            <a:pPr lvl="1"/>
            <a:r>
              <a:rPr lang="en-US" dirty="0"/>
              <a:t>Influence on a municipality level</a:t>
            </a:r>
          </a:p>
          <a:p>
            <a:pPr lvl="1"/>
            <a:endParaRPr lang="en-US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="" xmlns:a16="http://schemas.microsoft.com/office/drawing/2014/main" id="{388A1BAE-0A65-4F89-A17F-3F51FE8A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67" y="2204864"/>
            <a:ext cx="352839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538"/>
            <a:ext cx="7926761" cy="4795836"/>
          </a:xfrm>
        </p:spPr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different .</a:t>
            </a:r>
            <a:r>
              <a:rPr lang="nl-NL" dirty="0" err="1"/>
              <a:t>csv</a:t>
            </a:r>
            <a:r>
              <a:rPr lang="nl-NL" dirty="0"/>
              <a:t> files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data.frame</a:t>
            </a:r>
            <a:endParaRPr lang="nl-NL" dirty="0"/>
          </a:p>
          <a:p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names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formats made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hard </a:t>
            </a:r>
          </a:p>
          <a:p>
            <a:pPr marL="0" indent="0">
              <a:buNone/>
            </a:pPr>
            <a:r>
              <a:rPr lang="nl-NL" dirty="0"/>
              <a:t>   </a:t>
            </a:r>
            <a:r>
              <a:rPr lang="nl-NL" dirty="0" err="1"/>
              <a:t>to</a:t>
            </a:r>
            <a:r>
              <a:rPr lang="nl-NL" dirty="0"/>
              <a:t> combine </a:t>
            </a:r>
            <a:r>
              <a:rPr lang="nl-NL" dirty="0" err="1"/>
              <a:t>them</a:t>
            </a:r>
            <a:r>
              <a:rPr lang="nl-NL" dirty="0"/>
              <a:t> </a:t>
            </a:r>
          </a:p>
          <a:p>
            <a:r>
              <a:rPr lang="nl-NL" dirty="0" err="1"/>
              <a:t>Municipalities</a:t>
            </a:r>
            <a:r>
              <a:rPr lang="nl-NL" dirty="0"/>
              <a:t> </a:t>
            </a:r>
            <a:r>
              <a:rPr lang="nl-NL" dirty="0" err="1"/>
              <a:t>deleted</a:t>
            </a:r>
            <a:r>
              <a:rPr lang="nl-NL" dirty="0"/>
              <a:t>: Caribbean </a:t>
            </a:r>
            <a:r>
              <a:rPr lang="nl-NL" dirty="0" err="1"/>
              <a:t>Islands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Boxmeer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Parties</a:t>
            </a:r>
            <a:r>
              <a:rPr lang="nl-NL" dirty="0"/>
              <a:t>:</a:t>
            </a:r>
          </a:p>
          <a:p>
            <a:pPr lvl="1"/>
            <a:r>
              <a:rPr lang="nl-NL" sz="1800" dirty="0"/>
              <a:t>Absolute </a:t>
            </a:r>
            <a:r>
              <a:rPr lang="nl-NL" sz="1800" dirty="0" err="1"/>
              <a:t>amount</a:t>
            </a:r>
            <a:r>
              <a:rPr lang="nl-NL" sz="1800" dirty="0"/>
              <a:t> of </a:t>
            </a:r>
            <a:r>
              <a:rPr lang="nl-NL" sz="1800" dirty="0" err="1"/>
              <a:t>votes</a:t>
            </a:r>
            <a:r>
              <a:rPr lang="nl-NL" sz="1800" dirty="0"/>
              <a:t> </a:t>
            </a:r>
            <a:r>
              <a:rPr lang="nl-NL" sz="1800" dirty="0" err="1"/>
              <a:t>changed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percentages</a:t>
            </a:r>
          </a:p>
          <a:p>
            <a:pPr lvl="1"/>
            <a:r>
              <a:rPr lang="nl-NL" sz="1800" dirty="0" err="1"/>
              <a:t>Parties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no </a:t>
            </a:r>
            <a:r>
              <a:rPr lang="nl-NL" sz="1800" dirty="0" err="1"/>
              <a:t>seat</a:t>
            </a:r>
            <a:r>
              <a:rPr lang="nl-NL" sz="1800" dirty="0"/>
              <a:t> in </a:t>
            </a:r>
            <a:r>
              <a:rPr lang="nl-NL" sz="1800" dirty="0" err="1"/>
              <a:t>the</a:t>
            </a:r>
            <a:r>
              <a:rPr lang="nl-NL" sz="1800" dirty="0"/>
              <a:t> House of </a:t>
            </a:r>
            <a:r>
              <a:rPr lang="nl-NL" sz="1800" dirty="0" err="1"/>
              <a:t>Representatives</a:t>
            </a:r>
            <a:r>
              <a:rPr lang="nl-NL" sz="1800" dirty="0"/>
              <a:t> </a:t>
            </a:r>
            <a:r>
              <a:rPr lang="nl-NL" sz="1800" dirty="0" err="1"/>
              <a:t>deleted</a:t>
            </a:r>
            <a:endParaRPr lang="nl-NL" sz="1800" dirty="0"/>
          </a:p>
          <a:p>
            <a:pPr marL="180975" lvl="1" indent="0">
              <a:buNone/>
            </a:pP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="" xmlns:a16="http://schemas.microsoft.com/office/drawing/2014/main" id="{65F3C19C-34D7-4466-B520-F1C8D09F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86" y="483083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3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 dirty="0" err="1"/>
              <a:t>Demographics</a:t>
            </a:r>
            <a:r>
              <a:rPr lang="nl-NL" dirty="0"/>
              <a:t>: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nl-NL" dirty="0"/>
              <a:t>Urban index:</a:t>
            </a:r>
          </a:p>
          <a:p>
            <a:pPr marL="647700" lvl="6" indent="-285750"/>
            <a:r>
              <a:rPr lang="nl-NL" dirty="0" err="1"/>
              <a:t>Raw</a:t>
            </a:r>
            <a:r>
              <a:rPr lang="nl-NL" dirty="0"/>
              <a:t> data: 5 </a:t>
            </a:r>
            <a:r>
              <a:rPr lang="nl-NL" dirty="0" err="1"/>
              <a:t>categories</a:t>
            </a:r>
            <a:r>
              <a:rPr lang="nl-NL" dirty="0"/>
              <a:t>, per </a:t>
            </a:r>
            <a:r>
              <a:rPr lang="nl-NL" dirty="0" err="1"/>
              <a:t>category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of km</a:t>
            </a:r>
          </a:p>
          <a:p>
            <a:pPr marL="647700" lvl="6" indent="-285750"/>
            <a:r>
              <a:rPr lang="nl-NL" dirty="0"/>
              <a:t>Clean data: Index </a:t>
            </a:r>
            <a:r>
              <a:rPr lang="nl-NL" dirty="0" err="1"/>
              <a:t>number</a:t>
            </a:r>
            <a:r>
              <a:rPr lang="nl-NL" dirty="0"/>
              <a:t>, </a:t>
            </a:r>
            <a:r>
              <a:rPr lang="nl-NL" dirty="0" err="1" smtClean="0"/>
              <a:t>weighed</a:t>
            </a:r>
            <a:r>
              <a:rPr lang="nl-NL" dirty="0" smtClean="0"/>
              <a:t> </a:t>
            </a:r>
            <a:r>
              <a:rPr lang="nl-NL" dirty="0"/>
              <a:t>on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b="1" dirty="0"/>
              <a:t>Non west factor:</a:t>
            </a:r>
          </a:p>
          <a:p>
            <a:pPr lvl="1"/>
            <a:r>
              <a:rPr lang="nl-NL" dirty="0" err="1"/>
              <a:t>Raw</a:t>
            </a:r>
            <a:r>
              <a:rPr lang="nl-NL" dirty="0"/>
              <a:t> data: Am0unt of non-western </a:t>
            </a:r>
            <a:r>
              <a:rPr lang="nl-NL" dirty="0" err="1"/>
              <a:t>residents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Clean data: Factor, </a:t>
            </a:r>
            <a:r>
              <a:rPr lang="nl-NL" dirty="0" err="1"/>
              <a:t>Municipalities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&lt;5%, 5%-10%, &gt;10%. Factor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otherwise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points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leverage</a:t>
            </a:r>
            <a:r>
              <a:rPr lang="nl-NL" dirty="0"/>
              <a:t>. </a:t>
            </a:r>
          </a:p>
          <a:p>
            <a:r>
              <a:rPr lang="nl-NL" b="1" dirty="0" err="1"/>
              <a:t>Perc</a:t>
            </a:r>
            <a:r>
              <a:rPr lang="nl-NL" b="1" dirty="0"/>
              <a:t>. 60+</a:t>
            </a:r>
          </a:p>
          <a:p>
            <a:r>
              <a:rPr lang="nl-NL" b="1" dirty="0" err="1"/>
              <a:t>Standardized</a:t>
            </a:r>
            <a:r>
              <a:rPr lang="nl-NL" b="1" dirty="0"/>
              <a:t> </a:t>
            </a:r>
            <a:r>
              <a:rPr lang="nl-NL" b="1" dirty="0" err="1"/>
              <a:t>mean</a:t>
            </a:r>
            <a:r>
              <a:rPr lang="nl-NL" b="1" dirty="0"/>
              <a:t> </a:t>
            </a:r>
            <a:r>
              <a:rPr lang="nl-NL" b="1" dirty="0" err="1"/>
              <a:t>income</a:t>
            </a:r>
            <a:endParaRPr lang="nl-NL" b="1" dirty="0"/>
          </a:p>
          <a:p>
            <a:r>
              <a:rPr lang="nl-NL" b="1" dirty="0" err="1"/>
              <a:t>Perc</a:t>
            </a:r>
            <a:r>
              <a:rPr lang="nl-NL" b="1" dirty="0"/>
              <a:t>. </a:t>
            </a:r>
            <a:r>
              <a:rPr lang="nl-NL" b="1" dirty="0" err="1"/>
              <a:t>Highly</a:t>
            </a:r>
            <a:r>
              <a:rPr lang="nl-NL" b="1" dirty="0"/>
              <a:t> </a:t>
            </a:r>
            <a:r>
              <a:rPr lang="nl-NL" b="1" dirty="0" err="1"/>
              <a:t>educated</a:t>
            </a:r>
            <a:endParaRPr lang="nl-NL" b="1" dirty="0"/>
          </a:p>
          <a:p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="" xmlns:a16="http://schemas.microsoft.com/office/drawing/2014/main" id="{E5127EB2-EC0D-4B7E-A857-089526A079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" r="6223"/>
          <a:stretch>
            <a:fillRect/>
          </a:stretch>
        </p:blipFill>
        <p:spPr>
          <a:xfrm>
            <a:off x="6531223" y="332656"/>
            <a:ext cx="4380996" cy="3384375"/>
          </a:xfrm>
        </p:spPr>
      </p:pic>
    </p:spTree>
    <p:extLst>
      <p:ext uri="{BB962C8B-B14F-4D97-AF65-F5344CB8AC3E}">
        <p14:creationId xmlns:p14="http://schemas.microsoft.com/office/powerpoint/2010/main" val="1470467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r>
              <a:rPr lang="nl-NL" dirty="0"/>
              <a:t>: </a:t>
            </a:r>
            <a:r>
              <a:rPr lang="nl-NL" dirty="0" err="1"/>
              <a:t>Density</a:t>
            </a:r>
            <a:r>
              <a:rPr lang="nl-NL" dirty="0"/>
              <a:t> plot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="" xmlns:a16="http://schemas.microsoft.com/office/drawing/2014/main" id="{7F729553-0E5B-442C-A2AA-BE971189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" y="1484784"/>
            <a:ext cx="972108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61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r>
              <a:rPr lang="nl-NL" dirty="0"/>
              <a:t>: </a:t>
            </a:r>
            <a:r>
              <a:rPr lang="nl-NL" dirty="0" err="1"/>
              <a:t>Boxplots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="" xmlns:a16="http://schemas.microsoft.com/office/drawing/2014/main" id="{5505EB00-CFB0-4EAE-9A24-E5659B6B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95" y="1844824"/>
            <a:ext cx="864096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366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r>
              <a:rPr lang="nl-NL" dirty="0"/>
              <a:t>: </a:t>
            </a:r>
            <a:r>
              <a:rPr lang="nl-NL" dirty="0" err="1"/>
              <a:t>Heatmap</a:t>
            </a:r>
            <a:r>
              <a:rPr lang="nl-NL" dirty="0"/>
              <a:t>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="" xmlns:a16="http://schemas.microsoft.com/office/drawing/2014/main" id="{22185082-8F0D-4462-B499-0B426A21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3" y="1376619"/>
            <a:ext cx="7179780" cy="45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844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r>
              <a:rPr lang="nl-NL" dirty="0"/>
              <a:t>: </a:t>
            </a:r>
            <a:r>
              <a:rPr lang="nl-NL" dirty="0" err="1"/>
              <a:t>Scatterplots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="" xmlns:a16="http://schemas.microsoft.com/office/drawing/2014/main" id="{72B7384C-BA42-4EF6-8119-A1CB90EAC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78" y="1933697"/>
            <a:ext cx="8346794" cy="354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82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3278</TotalTime>
  <Words>529</Words>
  <Application>Microsoft Office PowerPoint</Application>
  <PresentationFormat>Aangepast</PresentationFormat>
  <Paragraphs>123</Paragraphs>
  <Slides>20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Minion</vt:lpstr>
      <vt:lpstr>Calibri</vt:lpstr>
      <vt:lpstr>Georgia</vt:lpstr>
      <vt:lpstr>Corporate template-set Universiteit Leiden</vt:lpstr>
      <vt:lpstr>2017 Dutch General Elections</vt:lpstr>
      <vt:lpstr>Index</vt:lpstr>
      <vt:lpstr>Introduction &amp; data sampling</vt:lpstr>
      <vt:lpstr>Data cleaning </vt:lpstr>
      <vt:lpstr>Data cleaning </vt:lpstr>
      <vt:lpstr>Data visualisation: Density plot</vt:lpstr>
      <vt:lpstr>Data visualisation: Boxplots</vt:lpstr>
      <vt:lpstr>Data visualisation: Heatmap </vt:lpstr>
      <vt:lpstr>Data visualisation: Scatterplots</vt:lpstr>
      <vt:lpstr>Formulate model </vt:lpstr>
      <vt:lpstr>Formulate model CDA </vt:lpstr>
      <vt:lpstr>Final model CDA </vt:lpstr>
      <vt:lpstr>Assumptions</vt:lpstr>
      <vt:lpstr>Assumptions</vt:lpstr>
      <vt:lpstr>Added variable plots</vt:lpstr>
      <vt:lpstr>Cross validation</vt:lpstr>
      <vt:lpstr>Conclusions</vt:lpstr>
      <vt:lpstr>Any questions?</vt:lpstr>
      <vt:lpstr>Formulate model GroenLinks </vt:lpstr>
      <vt:lpstr>Formulate model GroenLinks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2018</dc:title>
  <dc:creator>Floor Komen</dc:creator>
  <cp:lastModifiedBy>Ilse van Beelen</cp:lastModifiedBy>
  <cp:revision>49</cp:revision>
  <dcterms:created xsi:type="dcterms:W3CDTF">2018-12-14T14:43:43Z</dcterms:created>
  <dcterms:modified xsi:type="dcterms:W3CDTF">2018-12-18T01:28:07Z</dcterms:modified>
</cp:coreProperties>
</file>